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58400" cy="7772400"/>
  <p:notesSz cx="6858000" cy="9144000"/>
  <p:embeddedFontLst>
    <p:embeddedFont>
      <p:font typeface="Arial Narrow" panose="020B0604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Merriweather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D4106B-D64D-4BE3-8894-D33644AD5870}">
  <a:tblStyle styleId="{75D4106B-D64D-4BE3-8894-D33644AD58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3" d="100"/>
          <a:sy n="103" d="100"/>
        </p:scale>
        <p:origin x="2032" y="17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, Shinwoo" userId="2fada53c-6d30-472e-bf21-370e98671bd0" providerId="ADAL" clId="{981D0223-A878-E64A-8EEC-36EE70DB40D6}"/>
    <pc:docChg chg="delSld delMainMaster">
      <pc:chgData name="Kim, Shinwoo" userId="2fada53c-6d30-472e-bf21-370e98671bd0" providerId="ADAL" clId="{981D0223-A878-E64A-8EEC-36EE70DB40D6}" dt="2022-11-01T20:50:37.853" v="0" actId="2696"/>
      <pc:docMkLst>
        <pc:docMk/>
      </pc:docMkLst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64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65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66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67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68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69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70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71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72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73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74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75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76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77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78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79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80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81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82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83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84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85"/>
        </pc:sldMkLst>
      </pc:sldChg>
      <pc:sldChg chg="del">
        <pc:chgData name="Kim, Shinwoo" userId="2fada53c-6d30-472e-bf21-370e98671bd0" providerId="ADAL" clId="{981D0223-A878-E64A-8EEC-36EE70DB40D6}" dt="2022-11-01T20:50:37.853" v="0" actId="2696"/>
        <pc:sldMkLst>
          <pc:docMk/>
          <pc:sldMk cId="0" sldId="286"/>
        </pc:sldMkLst>
      </pc:sldChg>
      <pc:sldMasterChg chg="del delSldLayout">
        <pc:chgData name="Kim, Shinwoo" userId="2fada53c-6d30-472e-bf21-370e98671bd0" providerId="ADAL" clId="{981D0223-A878-E64A-8EEC-36EE70DB40D6}" dt="2022-11-01T20:50:37.853" v="0" actId="2696"/>
        <pc:sldMasterMkLst>
          <pc:docMk/>
          <pc:sldMasterMk cId="0" sldId="2147483685"/>
        </pc:sldMasterMkLst>
        <pc:sldLayoutChg chg="del">
          <pc:chgData name="Kim, Shinwoo" userId="2fada53c-6d30-472e-bf21-370e98671bd0" providerId="ADAL" clId="{981D0223-A878-E64A-8EEC-36EE70DB40D6}" dt="2022-11-01T20:50:37.853" v="0" actId="2696"/>
          <pc:sldLayoutMkLst>
            <pc:docMk/>
            <pc:sldMasterMk cId="0" sldId="2147483685"/>
            <pc:sldLayoutMk cId="0" sldId="2147483672"/>
          </pc:sldLayoutMkLst>
        </pc:sldLayoutChg>
        <pc:sldLayoutChg chg="del">
          <pc:chgData name="Kim, Shinwoo" userId="2fada53c-6d30-472e-bf21-370e98671bd0" providerId="ADAL" clId="{981D0223-A878-E64A-8EEC-36EE70DB40D6}" dt="2022-11-01T20:50:37.853" v="0" actId="2696"/>
          <pc:sldLayoutMkLst>
            <pc:docMk/>
            <pc:sldMasterMk cId="0" sldId="2147483685"/>
            <pc:sldLayoutMk cId="0" sldId="2147483673"/>
          </pc:sldLayoutMkLst>
        </pc:sldLayoutChg>
        <pc:sldLayoutChg chg="del">
          <pc:chgData name="Kim, Shinwoo" userId="2fada53c-6d30-472e-bf21-370e98671bd0" providerId="ADAL" clId="{981D0223-A878-E64A-8EEC-36EE70DB40D6}" dt="2022-11-01T20:50:37.853" v="0" actId="2696"/>
          <pc:sldLayoutMkLst>
            <pc:docMk/>
            <pc:sldMasterMk cId="0" sldId="2147483685"/>
            <pc:sldLayoutMk cId="0" sldId="2147483674"/>
          </pc:sldLayoutMkLst>
        </pc:sldLayoutChg>
        <pc:sldLayoutChg chg="del">
          <pc:chgData name="Kim, Shinwoo" userId="2fada53c-6d30-472e-bf21-370e98671bd0" providerId="ADAL" clId="{981D0223-A878-E64A-8EEC-36EE70DB40D6}" dt="2022-11-01T20:50:37.853" v="0" actId="2696"/>
          <pc:sldLayoutMkLst>
            <pc:docMk/>
            <pc:sldMasterMk cId="0" sldId="2147483685"/>
            <pc:sldLayoutMk cId="0" sldId="2147483675"/>
          </pc:sldLayoutMkLst>
        </pc:sldLayoutChg>
        <pc:sldLayoutChg chg="del">
          <pc:chgData name="Kim, Shinwoo" userId="2fada53c-6d30-472e-bf21-370e98671bd0" providerId="ADAL" clId="{981D0223-A878-E64A-8EEC-36EE70DB40D6}" dt="2022-11-01T20:50:37.853" v="0" actId="2696"/>
          <pc:sldLayoutMkLst>
            <pc:docMk/>
            <pc:sldMasterMk cId="0" sldId="2147483685"/>
            <pc:sldLayoutMk cId="0" sldId="2147483676"/>
          </pc:sldLayoutMkLst>
        </pc:sldLayoutChg>
        <pc:sldLayoutChg chg="del">
          <pc:chgData name="Kim, Shinwoo" userId="2fada53c-6d30-472e-bf21-370e98671bd0" providerId="ADAL" clId="{981D0223-A878-E64A-8EEC-36EE70DB40D6}" dt="2022-11-01T20:50:37.853" v="0" actId="2696"/>
          <pc:sldLayoutMkLst>
            <pc:docMk/>
            <pc:sldMasterMk cId="0" sldId="2147483685"/>
            <pc:sldLayoutMk cId="0" sldId="2147483677"/>
          </pc:sldLayoutMkLst>
        </pc:sldLayoutChg>
        <pc:sldLayoutChg chg="del">
          <pc:chgData name="Kim, Shinwoo" userId="2fada53c-6d30-472e-bf21-370e98671bd0" providerId="ADAL" clId="{981D0223-A878-E64A-8EEC-36EE70DB40D6}" dt="2022-11-01T20:50:37.853" v="0" actId="2696"/>
          <pc:sldLayoutMkLst>
            <pc:docMk/>
            <pc:sldMasterMk cId="0" sldId="2147483685"/>
            <pc:sldLayoutMk cId="0" sldId="2147483678"/>
          </pc:sldLayoutMkLst>
        </pc:sldLayoutChg>
        <pc:sldLayoutChg chg="del">
          <pc:chgData name="Kim, Shinwoo" userId="2fada53c-6d30-472e-bf21-370e98671bd0" providerId="ADAL" clId="{981D0223-A878-E64A-8EEC-36EE70DB40D6}" dt="2022-11-01T20:50:37.853" v="0" actId="2696"/>
          <pc:sldLayoutMkLst>
            <pc:docMk/>
            <pc:sldMasterMk cId="0" sldId="2147483685"/>
            <pc:sldLayoutMk cId="0" sldId="2147483679"/>
          </pc:sldLayoutMkLst>
        </pc:sldLayoutChg>
        <pc:sldLayoutChg chg="del">
          <pc:chgData name="Kim, Shinwoo" userId="2fada53c-6d30-472e-bf21-370e98671bd0" providerId="ADAL" clId="{981D0223-A878-E64A-8EEC-36EE70DB40D6}" dt="2022-11-01T20:50:37.853" v="0" actId="2696"/>
          <pc:sldLayoutMkLst>
            <pc:docMk/>
            <pc:sldMasterMk cId="0" sldId="2147483685"/>
            <pc:sldLayoutMk cId="0" sldId="2147483680"/>
          </pc:sldLayoutMkLst>
        </pc:sldLayoutChg>
        <pc:sldLayoutChg chg="del">
          <pc:chgData name="Kim, Shinwoo" userId="2fada53c-6d30-472e-bf21-370e98671bd0" providerId="ADAL" clId="{981D0223-A878-E64A-8EEC-36EE70DB40D6}" dt="2022-11-01T20:50:37.853" v="0" actId="2696"/>
          <pc:sldLayoutMkLst>
            <pc:docMk/>
            <pc:sldMasterMk cId="0" sldId="2147483685"/>
            <pc:sldLayoutMk cId="0" sldId="2147483681"/>
          </pc:sldLayoutMkLst>
        </pc:sldLayoutChg>
        <pc:sldLayoutChg chg="del">
          <pc:chgData name="Kim, Shinwoo" userId="2fada53c-6d30-472e-bf21-370e98671bd0" providerId="ADAL" clId="{981D0223-A878-E64A-8EEC-36EE70DB40D6}" dt="2022-11-01T20:50:37.853" v="0" actId="2696"/>
          <pc:sldLayoutMkLst>
            <pc:docMk/>
            <pc:sldMasterMk cId="0" sldId="2147483685"/>
            <pc:sldLayoutMk cId="0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a5ab9c142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2326" y="654117"/>
            <a:ext cx="4445100" cy="348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g15a5ab9c142_2_52:notes"/>
          <p:cNvSpPr txBox="1">
            <a:spLocks noGrp="1"/>
          </p:cNvSpPr>
          <p:nvPr>
            <p:ph type="body" idx="1"/>
          </p:nvPr>
        </p:nvSpPr>
        <p:spPr>
          <a:xfrm>
            <a:off x="930303" y="4360781"/>
            <a:ext cx="5009400" cy="4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00" tIns="43150" rIns="86300" bIns="4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55" name="Google Shape;155;g15a5ab9c142_2_52:notes"/>
          <p:cNvSpPr txBox="1">
            <a:spLocks noGrp="1"/>
          </p:cNvSpPr>
          <p:nvPr>
            <p:ph type="sldNum" idx="12"/>
          </p:nvPr>
        </p:nvSpPr>
        <p:spPr>
          <a:xfrm>
            <a:off x="3864334" y="8721561"/>
            <a:ext cx="30057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00" tIns="43150" rIns="86300" bIns="43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1</a:t>
            </a:fld>
            <a:endParaRPr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a5ab9c14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a5ab9c14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a5ab9c1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5a5ab9c1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bc94a06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5bc94a06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a5ab9c14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5a5ab9c14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a5ab9c14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5a5ab9c14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a5ab9c14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5a5ab9c14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a5ab9c14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5a5ab9c14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754380" y="1935747"/>
            <a:ext cx="8549700" cy="16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754380" y="4404360"/>
            <a:ext cx="8445300" cy="19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lvl="0" algn="l">
              <a:spcBef>
                <a:spcPts val="500"/>
              </a:spcBef>
              <a:spcAft>
                <a:spcPts val="0"/>
              </a:spcAft>
              <a:buSzPts val="1500"/>
              <a:buNone/>
              <a:defRPr sz="2500" b="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005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marL="3200400" lvl="6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marL="3657600" lvl="7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marL="4114800" lvl="8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93538" y="504413"/>
            <a:ext cx="83505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794544" y="4994487"/>
            <a:ext cx="85497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 sz="4900" b="1" cap="none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794544" y="3294275"/>
            <a:ext cx="8549700" cy="17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b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1500"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400"/>
              <a:buNone/>
              <a:defRPr sz="22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11499" y="420673"/>
            <a:ext cx="83505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701992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lvl="0" indent="-361950" algn="l">
              <a:spcBef>
                <a:spcPts val="700"/>
              </a:spcBef>
              <a:spcAft>
                <a:spcPts val="0"/>
              </a:spcAft>
              <a:buSzPts val="2100"/>
              <a:buChar char="⬛"/>
              <a:defRPr sz="3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38150" algn="l">
              <a:spcBef>
                <a:spcPts val="600"/>
              </a:spcBef>
              <a:spcAft>
                <a:spcPts val="0"/>
              </a:spcAft>
              <a:buSzPts val="3300"/>
              <a:buChar char="▪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»"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6pPr>
            <a:lvl7pPr marL="3200400" lvl="6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7pPr>
            <a:lvl8pPr marL="3657600" lvl="7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8pPr>
            <a:lvl9pPr marL="4114800" lvl="8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2"/>
          </p:nvPr>
        </p:nvSpPr>
        <p:spPr>
          <a:xfrm>
            <a:off x="5128737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lvl="0" indent="-361950" algn="l">
              <a:spcBef>
                <a:spcPts val="700"/>
              </a:spcBef>
              <a:spcAft>
                <a:spcPts val="0"/>
              </a:spcAft>
              <a:buSzPts val="2100"/>
              <a:buChar char="⬛"/>
              <a:defRPr sz="3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38150" algn="l">
              <a:spcBef>
                <a:spcPts val="600"/>
              </a:spcBef>
              <a:spcAft>
                <a:spcPts val="0"/>
              </a:spcAft>
              <a:buSzPts val="3300"/>
              <a:buChar char="▪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»"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6pPr>
            <a:lvl7pPr marL="3200400" lvl="6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7pPr>
            <a:lvl8pPr marL="3657600" lvl="7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8pPr>
            <a:lvl9pPr marL="4114800" lvl="8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502920" y="311256"/>
            <a:ext cx="90525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502920" y="1739795"/>
            <a:ext cx="44442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3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2700"/>
              <a:buNone/>
              <a:defRPr sz="25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502920" y="2464858"/>
            <a:ext cx="4444200" cy="4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005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3"/>
          </p:nvPr>
        </p:nvSpPr>
        <p:spPr>
          <a:xfrm>
            <a:off x="5109527" y="1739795"/>
            <a:ext cx="44460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3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2700"/>
              <a:buNone/>
              <a:defRPr sz="25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4"/>
          </p:nvPr>
        </p:nvSpPr>
        <p:spPr>
          <a:xfrm>
            <a:off x="5109527" y="2464858"/>
            <a:ext cx="4446000" cy="4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005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502920" y="309457"/>
            <a:ext cx="3309000" cy="13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 sz="25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3932555" y="309457"/>
            <a:ext cx="5622900" cy="6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⬛"/>
              <a:defRPr sz="4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69900" algn="l">
              <a:spcBef>
                <a:spcPts val="700"/>
              </a:spcBef>
              <a:spcAft>
                <a:spcPts val="0"/>
              </a:spcAft>
              <a:buSzPts val="3800"/>
              <a:buChar char="▪"/>
              <a:defRPr sz="35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 sz="25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 sz="25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marL="3200400" lvl="6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marL="3657600" lvl="7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marL="4114800" lvl="8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2"/>
          </p:nvPr>
        </p:nvSpPr>
        <p:spPr>
          <a:xfrm>
            <a:off x="502920" y="1626447"/>
            <a:ext cx="3309000" cy="53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5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1971517" y="5440680"/>
            <a:ext cx="60351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 sz="25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>
            <a:spLocks noGrp="1"/>
          </p:cNvSpPr>
          <p:nvPr>
            <p:ph type="pic" idx="2"/>
          </p:nvPr>
        </p:nvSpPr>
        <p:spPr>
          <a:xfrm>
            <a:off x="1971517" y="694478"/>
            <a:ext cx="6035100" cy="46635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1971517" y="6082983"/>
            <a:ext cx="6035100" cy="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5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411499" y="420673"/>
            <a:ext cx="83505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 rot="5400000">
            <a:off x="1962010" y="18185"/>
            <a:ext cx="5634900" cy="8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005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marL="3200400" lvl="6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marL="3657600" lvl="7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marL="4114800" lvl="8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>
            <a:spLocks noGrp="1"/>
          </p:cNvSpPr>
          <p:nvPr>
            <p:ph type="title"/>
          </p:nvPr>
        </p:nvSpPr>
        <p:spPr>
          <a:xfrm rot="5400000">
            <a:off x="5396400" y="2516580"/>
            <a:ext cx="6919500" cy="24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body" idx="1"/>
          </p:nvPr>
        </p:nvSpPr>
        <p:spPr>
          <a:xfrm rot="5400000">
            <a:off x="501574" y="193980"/>
            <a:ext cx="6919500" cy="7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005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marL="3200400" lvl="6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marL="3657600" lvl="7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marL="4114800" lvl="8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title"/>
          </p:nvPr>
        </p:nvSpPr>
        <p:spPr>
          <a:xfrm>
            <a:off x="436563" y="259080"/>
            <a:ext cx="96219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701992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005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marL="3200400" lvl="6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marL="3657600" lvl="7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marL="4114800" lvl="8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2"/>
          </p:nvPr>
        </p:nvSpPr>
        <p:spPr>
          <a:xfrm>
            <a:off x="5128737" y="1543685"/>
            <a:ext cx="4259100" cy="27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005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marL="3200400" lvl="6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marL="3657600" lvl="7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marL="4114800" lvl="8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3"/>
          </p:nvPr>
        </p:nvSpPr>
        <p:spPr>
          <a:xfrm>
            <a:off x="5128737" y="4447540"/>
            <a:ext cx="4259100" cy="27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005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marL="3200400" lvl="6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marL="3657600" lvl="7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marL="4114800" lvl="8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436563" y="259080"/>
            <a:ext cx="96219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701992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005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marL="3200400" lvl="6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marL="3657600" lvl="7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marL="4114800" lvl="8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2"/>
          </p:nvPr>
        </p:nvSpPr>
        <p:spPr>
          <a:xfrm>
            <a:off x="5128737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005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marL="3200400" lvl="6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marL="3657600" lvl="7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marL="4114800" lvl="8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5F5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11499" y="420673"/>
            <a:ext cx="83505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 sz="4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 sz="4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 sz="4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 sz="4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 sz="4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 sz="4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 sz="4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 sz="4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>
            <a:lvl1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3594"/>
              </a:buClr>
              <a:buSzPts val="1800"/>
              <a:buFont typeface="Noto Sans Symbols"/>
              <a:buChar char="⬛"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spcBef>
                <a:spcPts val="500"/>
              </a:spcBef>
              <a:spcAft>
                <a:spcPts val="0"/>
              </a:spcAft>
              <a:buClr>
                <a:srgbClr val="003594"/>
              </a:buClr>
              <a:buSzPts val="2700"/>
              <a:buFont typeface="Noto Sans Symbols"/>
              <a:buChar char="▪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0"/>
            <a:ext cx="10058400" cy="3483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113100" tIns="56525" rIns="113100" bIns="565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University of Pittsburgh</a:t>
            </a:r>
            <a:endParaRPr sz="150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9713927" y="7493350"/>
            <a:ext cx="3444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-17" y="7493350"/>
            <a:ext cx="28275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Shinwoo Kim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s://sites.pitt.edu/~shk148/CS0441-223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.com/bookwithme/user/cf9122c6baae489ea2e99400607830e5@pitt.edu?anonymous&amp;ep=pcar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anvas.pitt.edu/courses/164204/pages/ta-office-hou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pitt.edu/~shk148/CS0441-2231/#student-feedbac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9"/>
          <p:cNvPicPr preferRelativeResize="0"/>
          <p:nvPr/>
        </p:nvPicPr>
        <p:blipFill rotWithShape="1">
          <a:blip r:embed="rId3">
            <a:alphaModFix amt="28000"/>
          </a:blip>
          <a:srcRect r="15419"/>
          <a:stretch/>
        </p:blipFill>
        <p:spPr>
          <a:xfrm>
            <a:off x="0" y="340025"/>
            <a:ext cx="10058399" cy="74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9"/>
          <p:cNvSpPr txBox="1">
            <a:spLocks noGrp="1"/>
          </p:cNvSpPr>
          <p:nvPr>
            <p:ph type="ctrTitle"/>
          </p:nvPr>
        </p:nvSpPr>
        <p:spPr>
          <a:xfrm>
            <a:off x="754380" y="1097547"/>
            <a:ext cx="8549700" cy="28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 Set #3 Review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(DUE: OCT 6</a:t>
            </a:r>
            <a:r>
              <a:rPr lang="en" baseline="30000"/>
              <a:t>th</a:t>
            </a:r>
            <a:r>
              <a:rPr lang="en"/>
              <a:t>, 2022 11:59 PM ET)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</a:t>
            </a:r>
            <a:br>
              <a:rPr lang="en"/>
            </a:br>
            <a:r>
              <a:rPr lang="en" sz="2500" b="0"/>
              <a:t>CS 0441: </a:t>
            </a:r>
            <a:r>
              <a:rPr lang="en" sz="2500" b="0" i="1"/>
              <a:t>Discrete Structures for Computer Science</a:t>
            </a:r>
            <a:br>
              <a:rPr lang="en" sz="2500" b="0"/>
            </a:br>
            <a:r>
              <a:rPr lang="en" sz="2500" b="0"/>
              <a:t>4</a:t>
            </a:r>
            <a:r>
              <a:rPr lang="en" sz="2500" b="0" baseline="30000"/>
              <a:t>th</a:t>
            </a:r>
            <a:r>
              <a:rPr lang="en" sz="2500" b="0"/>
              <a:t> Recitation, Sep. 27, 2022 </a:t>
            </a:r>
            <a:endParaRPr sz="25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0"/>
              <a:t>Section 17064 - Fridays 4 PM</a:t>
            </a:r>
            <a:endParaRPr sz="2500" b="0"/>
          </a:p>
        </p:txBody>
      </p:sp>
      <p:sp>
        <p:nvSpPr>
          <p:cNvPr id="159" name="Google Shape;159;p39"/>
          <p:cNvSpPr txBox="1">
            <a:spLocks noGrp="1"/>
          </p:cNvSpPr>
          <p:nvPr>
            <p:ph type="subTitle" idx="1"/>
          </p:nvPr>
        </p:nvSpPr>
        <p:spPr>
          <a:xfrm>
            <a:off x="754380" y="4404360"/>
            <a:ext cx="8445300" cy="26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56525" rIns="113100" bIns="565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b="1"/>
              <a:t>Shinwoo Kim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https://sites.pitt.edu/~shk148/CS0441-2231/</a:t>
            </a:r>
            <a:endParaRPr>
              <a:solidFill>
                <a:srgbClr val="00359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Department of Computer Science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School of Computing &amp; Information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University of Pittsburgh</a:t>
            </a:r>
            <a:endParaRPr/>
          </a:p>
        </p:txBody>
      </p:sp>
      <p:pic>
        <p:nvPicPr>
          <p:cNvPr id="160" name="Google Shape;160;p39"/>
          <p:cNvPicPr preferRelativeResize="0"/>
          <p:nvPr/>
        </p:nvPicPr>
        <p:blipFill rotWithShape="1">
          <a:blip r:embed="rId5">
            <a:alphaModFix amt="13000"/>
          </a:blip>
          <a:srcRect r="50609"/>
          <a:stretch/>
        </p:blipFill>
        <p:spPr>
          <a:xfrm>
            <a:off x="7322474" y="1116525"/>
            <a:ext cx="2735925" cy="553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0"/>
          <p:cNvSpPr txBox="1">
            <a:spLocks noGrp="1"/>
          </p:cNvSpPr>
          <p:nvPr>
            <p:ph type="ctrTitle"/>
          </p:nvPr>
        </p:nvSpPr>
        <p:spPr>
          <a:xfrm>
            <a:off x="754355" y="4507622"/>
            <a:ext cx="8549700" cy="1665900"/>
          </a:xfrm>
          <a:prstGeom prst="rect">
            <a:avLst/>
          </a:prstGeom>
        </p:spPr>
        <p:txBody>
          <a:bodyPr spcFirstLastPara="1" wrap="square" lIns="113100" tIns="56525" rIns="113100" bIns="56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we begin,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3000" b="0"/>
              <a:t>Do you have any questions?</a:t>
            </a:r>
            <a:endParaRPr/>
          </a:p>
        </p:txBody>
      </p:sp>
      <p:pic>
        <p:nvPicPr>
          <p:cNvPr id="166" name="Google Shape;1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0875"/>
            <a:ext cx="10058402" cy="4116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>
            <a:spLocks noGrp="1"/>
          </p:cNvSpPr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spcFirstLastPara="1" wrap="square" lIns="113100" tIns="56525" rIns="113100" bIns="56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 Hours</a:t>
            </a:r>
            <a:endParaRPr/>
          </a:p>
        </p:txBody>
      </p:sp>
      <p:sp>
        <p:nvSpPr>
          <p:cNvPr id="172" name="Google Shape;172;p41"/>
          <p:cNvSpPr txBox="1">
            <a:spLocks noGrp="1"/>
          </p:cNvSpPr>
          <p:nvPr>
            <p:ph type="body" idx="1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</p:spPr>
        <p:txBody>
          <a:bodyPr spcFirstLastPara="1" wrap="square" lIns="113100" tIns="56525" rIns="113100" bIns="565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&gt; Monday 10 AM - 12 PM in 5712 Sennott Square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&gt; Tuesday 10 AM - 11:30 AM in 5712 Sennott Square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&gt; Wednesday 11 AM - 12 PM Virtual</a:t>
            </a:r>
            <a:endParaRPr/>
          </a:p>
          <a:p>
            <a:pPr marL="914400" lvl="1" indent="-400050" algn="l" rtl="0">
              <a:spcBef>
                <a:spcPts val="50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See Canvas for Zoom link</a:t>
            </a:r>
            <a:endParaRPr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500"/>
              <a:buChar char="●"/>
            </a:pPr>
            <a:r>
              <a:rPr lang="en"/>
              <a:t>By Appointment (In-Person or Virtual)</a:t>
            </a:r>
            <a:endParaRPr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u="sng">
                <a:solidFill>
                  <a:srgbClr val="0035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Scheduler</a:t>
            </a:r>
            <a:r>
              <a:rPr lang="en" b="1"/>
              <a:t> </a:t>
            </a:r>
            <a:r>
              <a:rPr lang="en"/>
              <a:t>or E-mail me </a:t>
            </a:r>
            <a:endParaRPr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500"/>
              <a:buChar char="●"/>
            </a:pPr>
            <a:r>
              <a:rPr lang="en"/>
              <a:t>See Canvas for most up-to-date Info</a:t>
            </a:r>
            <a:endParaRPr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Pages &gt; </a:t>
            </a:r>
            <a:r>
              <a:rPr lang="en" u="sng">
                <a:solidFill>
                  <a:srgbClr val="0035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Office Hours</a:t>
            </a:r>
            <a:endParaRPr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500"/>
              <a:buChar char="●"/>
            </a:pPr>
            <a:r>
              <a:rPr lang="en"/>
              <a:t>More help available: Peer Tutoring, Math Assistance Center(MAC)</a:t>
            </a:r>
            <a:endParaRPr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500"/>
              <a:buChar char="●"/>
            </a:pPr>
            <a:r>
              <a:rPr lang="en"/>
              <a:t>You ARE allowed to go Office Hours for another TA</a:t>
            </a:r>
            <a:endParaRPr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/>
              <a:t>Including Dr. Garrison's TAs. (See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#TA-info</a:t>
            </a: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 txBox="1">
            <a:spLocks noGrp="1"/>
          </p:cNvSpPr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spcFirstLastPara="1" wrap="square" lIns="113100" tIns="56525" rIns="113100" bIns="56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Feedback </a:t>
            </a:r>
            <a:r>
              <a:rPr lang="en" i="1"/>
              <a:t>from last week</a:t>
            </a:r>
            <a:endParaRPr i="1"/>
          </a:p>
        </p:txBody>
      </p:sp>
      <p:sp>
        <p:nvSpPr>
          <p:cNvPr id="178" name="Google Shape;178;p42"/>
          <p:cNvSpPr txBox="1">
            <a:spLocks noGrp="1"/>
          </p:cNvSpPr>
          <p:nvPr>
            <p:ph type="body" idx="1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</p:spPr>
        <p:txBody>
          <a:bodyPr spcFirstLastPara="1" wrap="square" lIns="113100" tIns="56525" rIns="113100" bIns="56525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Char char="⬛"/>
            </a:pPr>
            <a:r>
              <a:rPr lang="en" sz="3500"/>
              <a:t>Thank you to everyone who filled out the feedback survey!</a:t>
            </a:r>
            <a:endParaRPr sz="350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" sz="3000"/>
              <a:t>I really enjoyed reading everyone's thoughts.</a:t>
            </a:r>
            <a:endParaRPr sz="3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400"/>
          </a:p>
        </p:txBody>
      </p:sp>
      <p:pic>
        <p:nvPicPr>
          <p:cNvPr id="179" name="Google Shape;17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2713" y="3409175"/>
            <a:ext cx="6412974" cy="32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3"/>
          <p:cNvSpPr txBox="1">
            <a:spLocks noGrp="1"/>
          </p:cNvSpPr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spcFirstLastPara="1" wrap="square" lIns="113100" tIns="56525" rIns="113100" bIns="56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markers are hard-to-see!</a:t>
            </a:r>
            <a:endParaRPr i="1"/>
          </a:p>
        </p:txBody>
      </p:sp>
      <p:sp>
        <p:nvSpPr>
          <p:cNvPr id="185" name="Google Shape;185;p43"/>
          <p:cNvSpPr txBox="1">
            <a:spLocks noGrp="1"/>
          </p:cNvSpPr>
          <p:nvPr>
            <p:ph type="body" idx="1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</p:spPr>
        <p:txBody>
          <a:bodyPr spcFirstLastPara="1" wrap="square" lIns="113100" tIns="56525" rIns="113100" bIns="565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got new markers. Let me know if it is still hard-to-see, and I will switch to writing primarily on my iPad.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4"/>
          <p:cNvSpPr txBox="1">
            <a:spLocks noGrp="1"/>
          </p:cNvSpPr>
          <p:nvPr>
            <p:ph type="title"/>
          </p:nvPr>
        </p:nvSpPr>
        <p:spPr>
          <a:xfrm>
            <a:off x="221650" y="265175"/>
            <a:ext cx="9383400" cy="1499400"/>
          </a:xfrm>
          <a:prstGeom prst="rect">
            <a:avLst/>
          </a:prstGeom>
        </p:spPr>
        <p:txBody>
          <a:bodyPr spcFirstLastPara="1" wrap="square" lIns="113100" tIns="56525" rIns="113100" bIns="565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 you record recitation and post them?</a:t>
            </a:r>
            <a:endParaRPr i="1"/>
          </a:p>
        </p:txBody>
      </p:sp>
      <p:sp>
        <p:nvSpPr>
          <p:cNvPr id="191" name="Google Shape;191;p44"/>
          <p:cNvSpPr txBox="1">
            <a:spLocks noGrp="1"/>
          </p:cNvSpPr>
          <p:nvPr>
            <p:ph type="body" idx="1"/>
          </p:nvPr>
        </p:nvSpPr>
        <p:spPr>
          <a:xfrm>
            <a:off x="436575" y="1711721"/>
            <a:ext cx="9212400" cy="5952900"/>
          </a:xfrm>
          <a:prstGeom prst="rect">
            <a:avLst/>
          </a:prstGeom>
        </p:spPr>
        <p:txBody>
          <a:bodyPr spcFirstLastPara="1" wrap="square" lIns="113100" tIns="56525" rIns="113100" bIns="565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we are discussing homework, I don't record the REC because:</a:t>
            </a:r>
            <a:endParaRPr/>
          </a:p>
          <a:p>
            <a:pPr marL="914400" lvl="0" indent="-368300" algn="l" rtl="0">
              <a:spcBef>
                <a:spcPts val="600"/>
              </a:spcBef>
              <a:spcAft>
                <a:spcPts val="0"/>
              </a:spcAft>
              <a:buClr>
                <a:srgbClr val="003594"/>
              </a:buClr>
              <a:buSzPts val="2200"/>
              <a:buAutoNum type="arabicPeriod"/>
            </a:pPr>
            <a:r>
              <a:rPr lang="en" sz="2200" b="0"/>
              <a:t>It could be an </a:t>
            </a:r>
            <a:r>
              <a:rPr lang="en" sz="2200" b="0" u="sng"/>
              <a:t>ACADEMIC INTEGRITY VIOLATION</a:t>
            </a:r>
            <a:endParaRPr sz="2200" b="0" u="sng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200"/>
              <a:buAutoNum type="arabicPeriod"/>
            </a:pPr>
            <a:r>
              <a:rPr lang="en" sz="2200" b="0"/>
              <a:t>I want to encourage in-person attendance. After all, there would be no REC without students.</a:t>
            </a:r>
            <a:endParaRPr sz="2200" b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Although you are responsible for taking notes during these recitations,</a:t>
            </a:r>
            <a:endParaRPr/>
          </a:p>
          <a:p>
            <a:pPr marL="914400" lvl="1" indent="-368300" algn="l" rtl="0"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If you have a legitimate reason for missing attendance, let me know ASAP, and we can arrange an accommodation (Zoom, Notes, Office Hours, etc.)</a:t>
            </a:r>
            <a:endParaRPr sz="2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we are NOT discussing homework, I will (try my best) to provides notes:</a:t>
            </a:r>
            <a:endParaRPr/>
          </a:p>
          <a:p>
            <a:pPr marL="914400" lvl="1" indent="-368300" algn="l" rtl="0"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Within a week of REC (</a:t>
            </a:r>
            <a:r>
              <a:rPr lang="en" sz="2200" i="1"/>
              <a:t>usually) </a:t>
            </a:r>
            <a:r>
              <a:rPr lang="en" sz="2200"/>
              <a:t>and post them on Discord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If I forget, shoot me a message on Discord &amp; Remind me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5"/>
          <p:cNvSpPr txBox="1">
            <a:spLocks noGrp="1"/>
          </p:cNvSpPr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spcFirstLastPara="1" wrap="square" lIns="113100" tIns="56525" rIns="113100" bIns="56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Feedback </a:t>
            </a:r>
            <a:r>
              <a:rPr lang="en" i="1"/>
              <a:t>for this week</a:t>
            </a:r>
            <a:endParaRPr i="1"/>
          </a:p>
        </p:txBody>
      </p:sp>
      <p:sp>
        <p:nvSpPr>
          <p:cNvPr id="197" name="Google Shape;197;p45"/>
          <p:cNvSpPr txBox="1">
            <a:spLocks noGrp="1"/>
          </p:cNvSpPr>
          <p:nvPr>
            <p:ph type="body" idx="1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</p:spPr>
        <p:txBody>
          <a:bodyPr spcFirstLastPara="1" wrap="square" lIns="113100" tIns="56525" rIns="113100" bIns="565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Similar to last week, you’ll have time at the end to fill out the feedback form</a:t>
            </a:r>
            <a:endParaRPr/>
          </a:p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Clr>
                <a:srgbClr val="003594"/>
              </a:buClr>
              <a:buSzPts val="2500"/>
              <a:buFont typeface="Calibri"/>
              <a:buChar char="-"/>
            </a:pPr>
            <a:r>
              <a:rPr lang="en" sz="2500" b="0"/>
              <a:t>Someone please remind me 5 minutes before the end</a:t>
            </a:r>
            <a:endParaRPr sz="2500" b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500"/>
              <a:buFont typeface="Consolas"/>
              <a:buChar char="-"/>
            </a:pPr>
            <a:r>
              <a:rPr lang="en" sz="1800" b="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https://sites.pitt.edu/~shk148/CS0441-2231/#student-feedback</a:t>
            </a:r>
            <a:r>
              <a:rPr lang="en" sz="1800" b="0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800" b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Please tell me:</a:t>
            </a:r>
            <a:endParaRPr/>
          </a:p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Clr>
                <a:srgbClr val="003594"/>
              </a:buClr>
              <a:buSzPts val="2500"/>
              <a:buChar char="-"/>
            </a:pPr>
            <a:r>
              <a:rPr lang="en" sz="2500" b="0"/>
              <a:t>How can I improve?</a:t>
            </a:r>
            <a:endParaRPr sz="2500" b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500"/>
              <a:buChar char="-"/>
            </a:pPr>
            <a:r>
              <a:rPr lang="en" sz="2500" b="0"/>
              <a:t>What can I do better?</a:t>
            </a:r>
            <a:endParaRPr sz="2500" b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500"/>
              <a:buChar char="-"/>
            </a:pPr>
            <a:r>
              <a:rPr lang="en" sz="2500" b="0"/>
              <a:t>Was anything confusing?</a:t>
            </a:r>
            <a:endParaRPr sz="2500" b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500"/>
              <a:buChar char="-"/>
            </a:pPr>
            <a:r>
              <a:rPr lang="en" sz="2500" b="0" i="1"/>
              <a:t>Or really anything…</a:t>
            </a:r>
            <a:endParaRPr sz="1200" b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Form is fully anonymous. I won't collect names, E-mail, or anything that could identify you.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Feedback is always appreciated.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6"/>
          <p:cNvSpPr txBox="1">
            <a:spLocks noGrp="1"/>
          </p:cNvSpPr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spcFirstLastPara="1" wrap="square" lIns="113100" tIns="56525" rIns="113100" bIns="56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 #3</a:t>
            </a:r>
            <a:endParaRPr i="1"/>
          </a:p>
        </p:txBody>
      </p:sp>
      <p:sp>
        <p:nvSpPr>
          <p:cNvPr id="203" name="Google Shape;203;p46"/>
          <p:cNvSpPr txBox="1">
            <a:spLocks noGrp="1"/>
          </p:cNvSpPr>
          <p:nvPr>
            <p:ph type="body" idx="1"/>
          </p:nvPr>
        </p:nvSpPr>
        <p:spPr>
          <a:xfrm>
            <a:off x="570750" y="1543675"/>
            <a:ext cx="8916900" cy="1633200"/>
          </a:xfrm>
          <a:prstGeom prst="rect">
            <a:avLst/>
          </a:prstGeom>
          <a:solidFill>
            <a:srgbClr val="D4D4D4"/>
          </a:solidFill>
        </p:spPr>
        <p:txBody>
          <a:bodyPr spcFirstLastPara="1" wrap="square" lIns="113100" tIns="56525" rIns="113100" bIns="565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0">
                <a:latin typeface="Consolas"/>
                <a:ea typeface="Consolas"/>
                <a:cs typeface="Consolas"/>
                <a:sym typeface="Consolas"/>
              </a:rPr>
              <a:t>Sec 1.5 # 4(e), 8(a)(b), 12(c), 16(a), 24(b), 28(d)(e), 32(a), 38(a)</a:t>
            </a:r>
            <a:endParaRPr sz="2200" b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0">
                <a:latin typeface="Consolas"/>
                <a:ea typeface="Consolas"/>
                <a:cs typeface="Consolas"/>
                <a:sym typeface="Consolas"/>
              </a:rPr>
              <a:t>Sec 1.6 # 6, 10(a)(b), 14(b), 16(a), 24</a:t>
            </a:r>
            <a:endParaRPr sz="2200" b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0">
                <a:latin typeface="Consolas"/>
                <a:ea typeface="Consolas"/>
                <a:cs typeface="Consolas"/>
                <a:sym typeface="Consolas"/>
              </a:rPr>
              <a:t>Sec 1.7 # 4, 8, 18, 28</a:t>
            </a:r>
            <a:endParaRPr sz="2200" b="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04" name="Google Shape;20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048" y="3485298"/>
            <a:ext cx="2573325" cy="332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6"/>
          <p:cNvSpPr txBox="1"/>
          <p:nvPr/>
        </p:nvSpPr>
        <p:spPr>
          <a:xfrm>
            <a:off x="4020800" y="3524550"/>
            <a:ext cx="55686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Due: October 6th, 23:59 ET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We’ll look at it today, but if you have lingering questions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</a:pPr>
            <a:r>
              <a:rPr lang="en" sz="3000" b="1" u="sng">
                <a:latin typeface="Calibri"/>
                <a:ea typeface="Calibri"/>
                <a:cs typeface="Calibri"/>
                <a:sym typeface="Calibri"/>
              </a:rPr>
              <a:t>Office Hours</a:t>
            </a:r>
            <a:endParaRPr sz="3000" b="1" u="sng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</a:pPr>
            <a:r>
              <a:rPr lang="en" sz="3000" b="1">
                <a:latin typeface="Calibri"/>
                <a:ea typeface="Calibri"/>
                <a:cs typeface="Calibri"/>
                <a:sym typeface="Calibri"/>
              </a:rPr>
              <a:t>Discord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594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Macintosh PowerPoint</Application>
  <PresentationFormat>Custom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Arial</vt:lpstr>
      <vt:lpstr>Merriweather</vt:lpstr>
      <vt:lpstr>Noto Sans Symbols</vt:lpstr>
      <vt:lpstr>Consolas</vt:lpstr>
      <vt:lpstr>Arial Narrow</vt:lpstr>
      <vt:lpstr>Simple Light</vt:lpstr>
      <vt:lpstr>template2007</vt:lpstr>
      <vt:lpstr>Homework Set #3 Review (DUE: OCT 6th, 2022 11:59 PM ET)   CS 0441: Discrete Structures for Computer Science 4th Recitation, Sep. 27, 2022  Section 17064 - Fridays 4 PM</vt:lpstr>
      <vt:lpstr>Before we begin, Do you have any questions?</vt:lpstr>
      <vt:lpstr>Office Hours</vt:lpstr>
      <vt:lpstr>Student Feedback from last week</vt:lpstr>
      <vt:lpstr>Your markers are hard-to-see!</vt:lpstr>
      <vt:lpstr>Could you record recitation and post them?</vt:lpstr>
      <vt:lpstr>Student Feedback for this week</vt:lpstr>
      <vt:lpstr>Homework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Set #3 Review (DUE: OCT 6th, 2022 11:59 PM ET)   CS 0441: Discrete Structures for Computer Science 4th Recitation, Sep. 27, 2022  Section 17064 - Fridays 4 PM</dc:title>
  <cp:lastModifiedBy>Kim, Shinwoo</cp:lastModifiedBy>
  <cp:revision>1</cp:revision>
  <dcterms:modified xsi:type="dcterms:W3CDTF">2022-11-01T20:50:49Z</dcterms:modified>
</cp:coreProperties>
</file>